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60" r:id="rId4"/>
    <p:sldId id="261" r:id="rId5"/>
  </p:sldIdLst>
  <p:sldSz cx="7562850" cy="10644188"/>
  <p:notesSz cx="6858000" cy="9144000"/>
  <p:defaultTextStyle>
    <a:defPPr>
      <a:defRPr lang="it-IT"/>
    </a:defPPr>
    <a:lvl1pPr marL="0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519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3038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558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6077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2596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9115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5634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2154" algn="l" defTabSz="4965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455">
          <p15:clr>
            <a:srgbClr val="A4A3A4"/>
          </p15:clr>
        </p15:guide>
        <p15:guide id="2" orient="horz" pos="2754">
          <p15:clr>
            <a:srgbClr val="A4A3A4"/>
          </p15:clr>
        </p15:guide>
        <p15:guide id="3" pos="280">
          <p15:clr>
            <a:srgbClr val="A4A3A4"/>
          </p15:clr>
        </p15:guide>
        <p15:guide id="4" pos="4503">
          <p15:clr>
            <a:srgbClr val="A4A3A4"/>
          </p15:clr>
        </p15:guide>
        <p15:guide id="5" orient="horz" pos="4486" userDrawn="1">
          <p15:clr>
            <a:srgbClr val="A4A3A4"/>
          </p15:clr>
        </p15:guide>
        <p15:guide id="6" orient="horz" pos="5552" userDrawn="1">
          <p15:clr>
            <a:srgbClr val="A4A3A4"/>
          </p15:clr>
        </p15:guide>
        <p15:guide id="7" orient="horz" pos="5990">
          <p15:clr>
            <a:srgbClr val="A4A3A4"/>
          </p15:clr>
        </p15:guide>
        <p15:guide id="8" orient="horz" pos="4464" userDrawn="1">
          <p15:clr>
            <a:srgbClr val="A4A3A4"/>
          </p15:clr>
        </p15:guide>
        <p15:guide id="9" orient="horz" pos="2844">
          <p15:clr>
            <a:srgbClr val="A4A3A4"/>
          </p15:clr>
        </p15:guide>
        <p15:guide id="10" orient="horz" pos="732">
          <p15:clr>
            <a:srgbClr val="A4A3A4"/>
          </p15:clr>
        </p15:guide>
        <p15:guide id="11" orient="horz" pos="2719">
          <p15:clr>
            <a:srgbClr val="A4A3A4"/>
          </p15:clr>
        </p15:guide>
        <p15:guide id="12" orient="horz" pos="2023">
          <p15:clr>
            <a:srgbClr val="A4A3A4"/>
          </p15:clr>
        </p15:guide>
        <p15:guide id="13" orient="horz" pos="2580">
          <p15:clr>
            <a:srgbClr val="A4A3A4"/>
          </p15:clr>
        </p15:guide>
        <p15:guide id="14" pos="2597">
          <p15:clr>
            <a:srgbClr val="A4A3A4"/>
          </p15:clr>
        </p15:guide>
        <p15:guide id="15" pos="271">
          <p15:clr>
            <a:srgbClr val="A4A3A4"/>
          </p15:clr>
        </p15:guide>
        <p15:guide id="16" pos="2289">
          <p15:clr>
            <a:srgbClr val="A4A3A4"/>
          </p15:clr>
        </p15:guide>
        <p15:guide id="17" pos="45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8A4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3" autoAdjust="0"/>
    <p:restoredTop sz="95234" autoAdjust="0"/>
  </p:normalViewPr>
  <p:slideViewPr>
    <p:cSldViewPr snapToGrid="0" snapToObjects="1">
      <p:cViewPr>
        <p:scale>
          <a:sx n="120" d="100"/>
          <a:sy n="120" d="100"/>
        </p:scale>
        <p:origin x="-690" y="2106"/>
      </p:cViewPr>
      <p:guideLst>
        <p:guide orient="horz" pos="4455"/>
        <p:guide orient="horz" pos="2754"/>
        <p:guide orient="horz" pos="4486"/>
        <p:guide orient="horz" pos="5552"/>
        <p:guide orient="horz" pos="5990"/>
        <p:guide orient="horz" pos="4464"/>
        <p:guide orient="horz" pos="2844"/>
        <p:guide orient="horz" pos="732"/>
        <p:guide orient="horz" pos="2719"/>
        <p:guide orient="horz" pos="2023"/>
        <p:guide orient="horz" pos="2580"/>
        <p:guide pos="280"/>
        <p:guide pos="4503"/>
        <p:guide pos="2597"/>
        <p:guide pos="271"/>
        <p:guide pos="2289"/>
        <p:guide pos="45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0342-319D-1448-83F9-09590F4A60A6}" type="datetime1">
              <a:rPr lang="it-IT" smtClean="0"/>
              <a:t>21/04/2021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2257A-B06F-934B-9B49-849B922F4E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4303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5FDD7-3983-564A-9F1B-CB21E5CDAC5B}" type="datetime1">
              <a:rPr lang="it-IT" smtClean="0"/>
              <a:t>21/04/2021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11388" y="685800"/>
            <a:ext cx="2435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56688-7B32-C54E-9E48-FCE93323CB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388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6519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3038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89558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86077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2596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79115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75634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72154" algn="l" defTabSz="4965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11388" y="685800"/>
            <a:ext cx="24352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6688-7B32-C54E-9E48-FCE93323CB3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78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6688-7B32-C54E-9E48-FCE93323CB3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694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56688-7B32-C54E-9E48-FCE93323CB3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8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7214" y="3306599"/>
            <a:ext cx="6428423" cy="228160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34428" y="6031707"/>
            <a:ext cx="5293995" cy="27201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3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2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2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253-DF1D-3049-BFE4-1C85105B5330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23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CDC1-1E68-6D48-AC0E-33914D475C00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74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483066" y="426262"/>
            <a:ext cx="1701641" cy="908205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78143" y="426262"/>
            <a:ext cx="4978876" cy="908205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06E1-D9E8-6A40-91BC-DBE7FAE6B998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46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25373-6A66-0F44-B37D-714F74BF76E0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10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7413" y="6839877"/>
            <a:ext cx="6428423" cy="2114054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97413" y="4511462"/>
            <a:ext cx="6428423" cy="232841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65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30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95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60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9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756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721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003-5ECB-C34B-B0B3-7926574B2EE9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34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8142" y="2483645"/>
            <a:ext cx="3340259" cy="70246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44449" y="2483645"/>
            <a:ext cx="3340259" cy="702467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60BD4-D7F0-A748-9933-A0921E727ECD}" type="datetime1">
              <a:rPr lang="it-IT" smtClean="0"/>
              <a:t>21/04/2021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5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78143" y="2382624"/>
            <a:ext cx="3341572" cy="9929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519" indent="0">
              <a:buNone/>
              <a:defRPr sz="2200" b="1"/>
            </a:lvl2pPr>
            <a:lvl3pPr marL="993038" indent="0">
              <a:buNone/>
              <a:defRPr sz="2000" b="1"/>
            </a:lvl3pPr>
            <a:lvl4pPr marL="1489558" indent="0">
              <a:buNone/>
              <a:defRPr sz="1700" b="1"/>
            </a:lvl4pPr>
            <a:lvl5pPr marL="1986077" indent="0">
              <a:buNone/>
              <a:defRPr sz="1700" b="1"/>
            </a:lvl5pPr>
            <a:lvl6pPr marL="2482596" indent="0">
              <a:buNone/>
              <a:defRPr sz="1700" b="1"/>
            </a:lvl6pPr>
            <a:lvl7pPr marL="2979115" indent="0">
              <a:buNone/>
              <a:defRPr sz="1700" b="1"/>
            </a:lvl7pPr>
            <a:lvl8pPr marL="3475634" indent="0">
              <a:buNone/>
              <a:defRPr sz="1700" b="1"/>
            </a:lvl8pPr>
            <a:lvl9pPr marL="397215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78143" y="3375587"/>
            <a:ext cx="3341572" cy="613272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841824" y="2382624"/>
            <a:ext cx="3342884" cy="9929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519" indent="0">
              <a:buNone/>
              <a:defRPr sz="2200" b="1"/>
            </a:lvl2pPr>
            <a:lvl3pPr marL="993038" indent="0">
              <a:buNone/>
              <a:defRPr sz="2000" b="1"/>
            </a:lvl3pPr>
            <a:lvl4pPr marL="1489558" indent="0">
              <a:buNone/>
              <a:defRPr sz="1700" b="1"/>
            </a:lvl4pPr>
            <a:lvl5pPr marL="1986077" indent="0">
              <a:buNone/>
              <a:defRPr sz="1700" b="1"/>
            </a:lvl5pPr>
            <a:lvl6pPr marL="2482596" indent="0">
              <a:buNone/>
              <a:defRPr sz="1700" b="1"/>
            </a:lvl6pPr>
            <a:lvl7pPr marL="2979115" indent="0">
              <a:buNone/>
              <a:defRPr sz="1700" b="1"/>
            </a:lvl7pPr>
            <a:lvl8pPr marL="3475634" indent="0">
              <a:buNone/>
              <a:defRPr sz="1700" b="1"/>
            </a:lvl8pPr>
            <a:lvl9pPr marL="397215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841824" y="3375587"/>
            <a:ext cx="3342884" cy="613272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A3C7-67AF-874A-9F7B-885E31939649}" type="datetime1">
              <a:rPr lang="it-IT" smtClean="0"/>
              <a:t>21/04/2021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84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5715D-EC73-1247-83FF-B039E1B048B2}" type="datetime1">
              <a:rPr lang="it-IT" smtClean="0"/>
              <a:t>21/04/2021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07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11CF-BEA3-5942-92AF-4564230A2A65}" type="datetime1">
              <a:rPr lang="it-IT" smtClean="0"/>
              <a:t>21/04/2021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81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8143" y="423796"/>
            <a:ext cx="2488126" cy="180359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56864" y="423797"/>
            <a:ext cx="4227844" cy="908452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78143" y="2227396"/>
            <a:ext cx="2488126" cy="7280921"/>
          </a:xfrm>
        </p:spPr>
        <p:txBody>
          <a:bodyPr/>
          <a:lstStyle>
            <a:lvl1pPr marL="0" indent="0">
              <a:buNone/>
              <a:defRPr sz="1500"/>
            </a:lvl1pPr>
            <a:lvl2pPr marL="496519" indent="0">
              <a:buNone/>
              <a:defRPr sz="1300"/>
            </a:lvl2pPr>
            <a:lvl3pPr marL="993038" indent="0">
              <a:buNone/>
              <a:defRPr sz="1100"/>
            </a:lvl3pPr>
            <a:lvl4pPr marL="1489558" indent="0">
              <a:buNone/>
              <a:defRPr sz="1000"/>
            </a:lvl4pPr>
            <a:lvl5pPr marL="1986077" indent="0">
              <a:buNone/>
              <a:defRPr sz="1000"/>
            </a:lvl5pPr>
            <a:lvl6pPr marL="2482596" indent="0">
              <a:buNone/>
              <a:defRPr sz="1000"/>
            </a:lvl6pPr>
            <a:lvl7pPr marL="2979115" indent="0">
              <a:buNone/>
              <a:defRPr sz="1000"/>
            </a:lvl7pPr>
            <a:lvl8pPr marL="3475634" indent="0">
              <a:buNone/>
              <a:defRPr sz="1000"/>
            </a:lvl8pPr>
            <a:lvl9pPr marL="3972154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E0F8-9905-ED40-9278-D522A5564B5F}" type="datetime1">
              <a:rPr lang="it-IT" smtClean="0"/>
              <a:t>21/04/2021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95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2372" y="7450932"/>
            <a:ext cx="4537710" cy="87962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482372" y="951077"/>
            <a:ext cx="4537710" cy="6386513"/>
          </a:xfrm>
        </p:spPr>
        <p:txBody>
          <a:bodyPr/>
          <a:lstStyle>
            <a:lvl1pPr marL="0" indent="0">
              <a:buNone/>
              <a:defRPr sz="3500"/>
            </a:lvl1pPr>
            <a:lvl2pPr marL="496519" indent="0">
              <a:buNone/>
              <a:defRPr sz="3000"/>
            </a:lvl2pPr>
            <a:lvl3pPr marL="993038" indent="0">
              <a:buNone/>
              <a:defRPr sz="2600"/>
            </a:lvl3pPr>
            <a:lvl4pPr marL="1489558" indent="0">
              <a:buNone/>
              <a:defRPr sz="2200"/>
            </a:lvl4pPr>
            <a:lvl5pPr marL="1986077" indent="0">
              <a:buNone/>
              <a:defRPr sz="2200"/>
            </a:lvl5pPr>
            <a:lvl6pPr marL="2482596" indent="0">
              <a:buNone/>
              <a:defRPr sz="2200"/>
            </a:lvl6pPr>
            <a:lvl7pPr marL="2979115" indent="0">
              <a:buNone/>
              <a:defRPr sz="2200"/>
            </a:lvl7pPr>
            <a:lvl8pPr marL="3475634" indent="0">
              <a:buNone/>
              <a:defRPr sz="2200"/>
            </a:lvl8pPr>
            <a:lvl9pPr marL="3972154" indent="0">
              <a:buNone/>
              <a:defRPr sz="22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82372" y="8330557"/>
            <a:ext cx="4537710" cy="1249212"/>
          </a:xfrm>
        </p:spPr>
        <p:txBody>
          <a:bodyPr/>
          <a:lstStyle>
            <a:lvl1pPr marL="0" indent="0">
              <a:buNone/>
              <a:defRPr sz="1500"/>
            </a:lvl1pPr>
            <a:lvl2pPr marL="496519" indent="0">
              <a:buNone/>
              <a:defRPr sz="1300"/>
            </a:lvl2pPr>
            <a:lvl3pPr marL="993038" indent="0">
              <a:buNone/>
              <a:defRPr sz="1100"/>
            </a:lvl3pPr>
            <a:lvl4pPr marL="1489558" indent="0">
              <a:buNone/>
              <a:defRPr sz="1000"/>
            </a:lvl4pPr>
            <a:lvl5pPr marL="1986077" indent="0">
              <a:buNone/>
              <a:defRPr sz="1000"/>
            </a:lvl5pPr>
            <a:lvl6pPr marL="2482596" indent="0">
              <a:buNone/>
              <a:defRPr sz="1000"/>
            </a:lvl6pPr>
            <a:lvl7pPr marL="2979115" indent="0">
              <a:buNone/>
              <a:defRPr sz="1000"/>
            </a:lvl7pPr>
            <a:lvl8pPr marL="3475634" indent="0">
              <a:buNone/>
              <a:defRPr sz="1000"/>
            </a:lvl8pPr>
            <a:lvl9pPr marL="3972154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654A-7689-4348-AA45-0090901450C4}" type="datetime1">
              <a:rPr lang="it-IT" smtClean="0"/>
              <a:t>21/04/2021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36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78143" y="426261"/>
            <a:ext cx="6806565" cy="1774031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78143" y="2483645"/>
            <a:ext cx="6806565" cy="7024672"/>
          </a:xfrm>
          <a:prstGeom prst="rect">
            <a:avLst/>
          </a:prstGeom>
        </p:spPr>
        <p:txBody>
          <a:bodyPr vert="horz" lIns="99304" tIns="49652" rIns="99304" bIns="49652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78143" y="9865586"/>
            <a:ext cx="1764665" cy="566705"/>
          </a:xfrm>
          <a:prstGeom prst="rect">
            <a:avLst/>
          </a:prstGeom>
        </p:spPr>
        <p:txBody>
          <a:bodyPr vert="horz" lIns="99304" tIns="49652" rIns="99304" bIns="4965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9E816-80E5-544E-BC9F-92992646C6A3}" type="datetime1">
              <a:rPr lang="it-IT" smtClean="0"/>
              <a:t>21/04/2021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583974" y="9865586"/>
            <a:ext cx="2394903" cy="566705"/>
          </a:xfrm>
          <a:prstGeom prst="rect">
            <a:avLst/>
          </a:prstGeom>
        </p:spPr>
        <p:txBody>
          <a:bodyPr vert="horz" lIns="99304" tIns="49652" rIns="99304" bIns="4965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5420043" y="9865586"/>
            <a:ext cx="1764665" cy="566705"/>
          </a:xfrm>
          <a:prstGeom prst="rect">
            <a:avLst/>
          </a:prstGeom>
        </p:spPr>
        <p:txBody>
          <a:bodyPr vert="horz" lIns="99304" tIns="49652" rIns="99304" bIns="4965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E4530-9A9A-CC4E-8B3A-C76756DF7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24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96519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389" indent="-372389" algn="l" defTabSz="496519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6844" indent="-310325" algn="l" defTabSz="496519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1298" indent="-248260" algn="l" defTabSz="496519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7817" indent="-248260" algn="l" defTabSz="496519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36" indent="-248260" algn="l" defTabSz="496519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0856" indent="-248260" algn="l" defTabSz="49651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375" indent="-248260" algn="l" defTabSz="49651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3894" indent="-248260" algn="l" defTabSz="49651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0413" indent="-248260" algn="l" defTabSz="49651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519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3038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9558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6077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596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9115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5634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72154" algn="l" defTabSz="4965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riminipalacongressi.it/spaces/virtual-tour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 t="20799" r="14791" b="-81"/>
          <a:stretch/>
        </p:blipFill>
        <p:spPr>
          <a:xfrm>
            <a:off x="-1" y="0"/>
            <a:ext cx="7562851" cy="1064418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-80681" y="4720121"/>
            <a:ext cx="2738278" cy="5214124"/>
          </a:xfrm>
          <a:prstGeom prst="rect">
            <a:avLst/>
          </a:prstGeom>
          <a:solidFill>
            <a:srgbClr val="000000">
              <a:alpha val="25000"/>
            </a:srgbClr>
          </a:solidFill>
          <a:ln w="76200" cmpd="sng">
            <a:solidFill>
              <a:srgbClr val="BFBFBF"/>
            </a:solidFill>
            <a:miter lim="800000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palacongressi 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7" y="303693"/>
            <a:ext cx="1202108" cy="107492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16200000">
            <a:off x="-1114729" y="6180548"/>
            <a:ext cx="5214123" cy="2293271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it-IT" sz="5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ARCO ROOM</a:t>
            </a:r>
            <a:r>
              <a:rPr lang="it-IT" dirty="0">
                <a:solidFill>
                  <a:schemeClr val="bg1"/>
                </a:solidFill>
                <a:latin typeface="Bebas Neue Book"/>
                <a:cs typeface="Bebas Neue Book"/>
              </a:rPr>
              <a:t/>
            </a:r>
            <a:br>
              <a:rPr lang="it-IT" dirty="0">
                <a:solidFill>
                  <a:schemeClr val="bg1"/>
                </a:solidFill>
                <a:latin typeface="Bebas Neue Book"/>
                <a:cs typeface="Bebas Neue Book"/>
              </a:rPr>
            </a:br>
            <a:r>
              <a:rPr lang="it-IT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TECHNICAL SHEET</a:t>
            </a:r>
          </a:p>
        </p:txBody>
      </p:sp>
    </p:spTree>
    <p:extLst>
      <p:ext uri="{BB962C8B-B14F-4D97-AF65-F5344CB8AC3E}">
        <p14:creationId xmlns:p14="http://schemas.microsoft.com/office/powerpoint/2010/main" val="82447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148" y="188147"/>
            <a:ext cx="4028888" cy="673589"/>
          </a:xfrm>
        </p:spPr>
        <p:txBody>
          <a:bodyPr>
            <a:normAutofit/>
          </a:bodyPr>
          <a:lstStyle/>
          <a:p>
            <a:pPr algn="l"/>
            <a:r>
              <a:rPr lang="it-IT" sz="2500" dirty="0">
                <a:latin typeface="Calibri" charset="0"/>
                <a:ea typeface="Calibri" charset="0"/>
                <a:cs typeface="Calibri" charset="0"/>
              </a:rPr>
              <a:t>ARCO ROOM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397806" y="408191"/>
            <a:ext cx="1843193" cy="424521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200" dirty="0">
                <a:latin typeface="Calibri" charset="0"/>
                <a:ea typeface="Calibri" charset="0"/>
                <a:cs typeface="Calibri" charset="0"/>
              </a:rPr>
              <a:t>GROUND FLOOR</a:t>
            </a:r>
          </a:p>
        </p:txBody>
      </p:sp>
      <p:cxnSp>
        <p:nvCxnSpPr>
          <p:cNvPr id="26" name="Connettore 1 25"/>
          <p:cNvCxnSpPr/>
          <p:nvPr/>
        </p:nvCxnSpPr>
        <p:spPr>
          <a:xfrm>
            <a:off x="413182" y="4694234"/>
            <a:ext cx="6746470" cy="0"/>
          </a:xfrm>
          <a:prstGeom prst="line">
            <a:avLst/>
          </a:prstGeom>
          <a:ln w="6350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413182" y="832712"/>
            <a:ext cx="6746470" cy="0"/>
          </a:xfrm>
          <a:prstGeom prst="line">
            <a:avLst/>
          </a:prstGeom>
          <a:ln w="6350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45147" y="4934163"/>
            <a:ext cx="2364780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MAIN CHARACTERISTICS</a:t>
            </a: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8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FEATURES:</a:t>
            </a:r>
            <a:endParaRPr lang="it-IT" sz="12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kern="0" spc="22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7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0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0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0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11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PROJECT IMPLEMENTATION AND </a:t>
            </a:r>
          </a:p>
          <a:p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DEVELOPMENT ON REQUEST: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09927" y="4938914"/>
            <a:ext cx="4542716" cy="3747846"/>
          </a:xfrm>
          <a:prstGeom prst="rect">
            <a:avLst/>
          </a:prstGeom>
          <a:noFill/>
        </p:spPr>
        <p:txBody>
          <a:bodyPr wrap="square" tIns="54000" rtlCol="0">
            <a:spAutoFit/>
          </a:bodyPr>
          <a:lstStyle/>
          <a:p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elegant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functional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room with high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finishings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furniture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throughout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, and with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soundproof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sound-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absorbing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beech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wood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walls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cherry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wood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floors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Standard, ready to go set up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lay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out. </a:t>
            </a:r>
          </a:p>
          <a:p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Thonet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linking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lecture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chairs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with maximum comfort can be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provided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The room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located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on the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ground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floor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faces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directly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onto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the city park.</a:t>
            </a:r>
          </a:p>
          <a:p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Natural light and remote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controlled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blackout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facilities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Dimmer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lights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selected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areas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Standard 2 x 8 m stage with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Presidential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table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podium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 smtClean="0">
                <a:latin typeface="Calibri" charset="0"/>
                <a:ea typeface="Calibri" charset="0"/>
                <a:cs typeface="Calibri" charset="0"/>
              </a:rPr>
              <a:t>Lighting</a:t>
            </a:r>
            <a:r>
              <a:rPr lang="it-IT" sz="9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truss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system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for stage with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dimmer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 smtClean="0">
                <a:latin typeface="Calibri" charset="0"/>
                <a:ea typeface="Calibri" charset="0"/>
                <a:cs typeface="Calibri" charset="0"/>
              </a:rPr>
              <a:t>lights</a:t>
            </a:r>
            <a:endParaRPr lang="it-IT" sz="900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 smtClean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Audio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amplification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system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with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wired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radio </a:t>
            </a:r>
            <a:r>
              <a:rPr lang="it-IT" sz="900" dirty="0" err="1" smtClean="0">
                <a:latin typeface="Calibri" charset="0"/>
                <a:ea typeface="Calibri" charset="0"/>
                <a:cs typeface="Calibri" charset="0"/>
              </a:rPr>
              <a:t>microphones</a:t>
            </a:r>
            <a:endParaRPr lang="it-IT" sz="900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en-US" sz="900" dirty="0"/>
              <a:t>Screen and hanging video projection system for front screen projection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 smtClean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Fixed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hooks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suspended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rigging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Extensive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audio, video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lighting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connections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Mobile video production 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Simultaneous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translation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service of up to 16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languages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High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density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Wi-Fi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coverage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LCD monitor on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both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Presidential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table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podium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1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entrance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point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to the room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Customisable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digital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signage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entrance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to room</a:t>
            </a: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Floor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outlets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exhibitions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power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supply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sockets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it-IT" sz="5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500" dirty="0">
                <a:latin typeface="Calibri" charset="0"/>
                <a:ea typeface="Calibri" charset="0"/>
                <a:cs typeface="Calibri" charset="0"/>
              </a:rPr>
              <a:t>     </a:t>
            </a:r>
            <a:endParaRPr lang="it-IT" sz="500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it-IT" sz="5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it-IT" sz="500" dirty="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it-IT" sz="5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it-IT" sz="500" smtClean="0"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it-IT" sz="500" dirty="0"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•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Other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set-up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options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available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based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feasibility</a:t>
            </a:r>
            <a:endParaRPr lang="it-IT" sz="9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25867" r="69" b="955"/>
          <a:stretch/>
        </p:blipFill>
        <p:spPr>
          <a:xfrm>
            <a:off x="418772" y="1118040"/>
            <a:ext cx="6738773" cy="328750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5D961647-24BF-774F-90F7-59EB2E0E28EC}"/>
              </a:ext>
            </a:extLst>
          </p:cNvPr>
          <p:cNvSpPr/>
          <p:nvPr/>
        </p:nvSpPr>
        <p:spPr>
          <a:xfrm>
            <a:off x="-14932" y="9110308"/>
            <a:ext cx="7585554" cy="1533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361E1D38-474F-C54A-807D-D478B6101158}"/>
              </a:ext>
            </a:extLst>
          </p:cNvPr>
          <p:cNvSpPr txBox="1"/>
          <p:nvPr/>
        </p:nvSpPr>
        <p:spPr>
          <a:xfrm>
            <a:off x="330215" y="9322027"/>
            <a:ext cx="692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it-IT" sz="800" b="1" dirty="0" err="1">
                <a:latin typeface="Calibri" charset="0"/>
                <a:ea typeface="Calibri" charset="0"/>
                <a:cs typeface="Calibri" charset="0"/>
              </a:rPr>
              <a:t>origin</a:t>
            </a:r>
            <a:r>
              <a:rPr lang="it-IT" sz="800" b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800" b="1" dirty="0" err="1">
                <a:latin typeface="Calibri" charset="0"/>
                <a:ea typeface="Calibri" charset="0"/>
                <a:cs typeface="Calibri" charset="0"/>
              </a:rPr>
              <a:t>name</a:t>
            </a:r>
            <a:r>
              <a:rPr lang="it-IT" sz="800" b="1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just"/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The Arco Room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takes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its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name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from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Arch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Augustus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erected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in 27 B.C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entrance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to the city,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marking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end of the Via Flaminia.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ancient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road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joining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Rome to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Ariminum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was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renovated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when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Octavius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Augustus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was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declared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Emperor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: the wide opening,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impossible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close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with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wooden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doors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symbol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period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peace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established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by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Augustus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Although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statue of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Emperor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which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once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crowned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arch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no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longer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there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, the beautiful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faces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divinities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lining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columns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are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still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visible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Jupiter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and Apollo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facing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Rome,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Neptune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and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Goddess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Rome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facing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the city.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Arch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distinctive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symbol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of Rimini and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has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been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on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city's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emblem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since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Medieval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times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bearing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witness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to the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majesty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 and beauty of Roman </a:t>
            </a:r>
            <a:r>
              <a:rPr lang="it-IT" sz="800" dirty="0" err="1">
                <a:latin typeface="Calibri" charset="0"/>
                <a:ea typeface="Calibri" charset="0"/>
                <a:cs typeface="Calibri" charset="0"/>
              </a:rPr>
              <a:t>architecture</a:t>
            </a:r>
            <a:r>
              <a:rPr lang="it-IT" sz="800" dirty="0"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2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5418589" y="408191"/>
            <a:ext cx="1843628" cy="424521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200" dirty="0">
                <a:latin typeface="Calibri" charset="0"/>
                <a:ea typeface="Calibri" charset="0"/>
                <a:cs typeface="Calibri" charset="0"/>
              </a:rPr>
              <a:t>GROUND FLOOR</a:t>
            </a:r>
          </a:p>
        </p:txBody>
      </p:sp>
      <p:sp>
        <p:nvSpPr>
          <p:cNvPr id="9" name="Rettangolo 8"/>
          <p:cNvSpPr/>
          <p:nvPr/>
        </p:nvSpPr>
        <p:spPr>
          <a:xfrm>
            <a:off x="438150" y="7946150"/>
            <a:ext cx="6721501" cy="326571"/>
          </a:xfrm>
          <a:prstGeom prst="rect">
            <a:avLst/>
          </a:prstGeom>
          <a:solidFill>
            <a:srgbClr val="E48A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147" y="188147"/>
            <a:ext cx="3841563" cy="673589"/>
          </a:xfrm>
        </p:spPr>
        <p:txBody>
          <a:bodyPr>
            <a:normAutofit/>
          </a:bodyPr>
          <a:lstStyle/>
          <a:p>
            <a:pPr algn="l"/>
            <a:r>
              <a:rPr lang="it-IT" sz="2500" dirty="0">
                <a:latin typeface="Calibri" charset="0"/>
                <a:ea typeface="Calibri" charset="0"/>
                <a:cs typeface="Calibri" charset="0"/>
              </a:rPr>
              <a:t>ARCO ROOM</a:t>
            </a:r>
          </a:p>
        </p:txBody>
      </p:sp>
      <p:cxnSp>
        <p:nvCxnSpPr>
          <p:cNvPr id="27" name="Connettore 1 26"/>
          <p:cNvCxnSpPr/>
          <p:nvPr/>
        </p:nvCxnSpPr>
        <p:spPr>
          <a:xfrm>
            <a:off x="413182" y="832712"/>
            <a:ext cx="6746470" cy="0"/>
          </a:xfrm>
          <a:prstGeom prst="line">
            <a:avLst/>
          </a:prstGeom>
          <a:ln w="6350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413182" y="4762694"/>
            <a:ext cx="6746470" cy="0"/>
          </a:xfrm>
          <a:prstGeom prst="line">
            <a:avLst/>
          </a:prstGeom>
          <a:ln w="6350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45148" y="4785797"/>
            <a:ext cx="3841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TECHNICAL DATA</a:t>
            </a:r>
          </a:p>
        </p:txBody>
      </p:sp>
      <p:graphicFrame>
        <p:nvGraphicFramePr>
          <p:cNvPr id="33" name="Tabel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279903"/>
              </p:ext>
            </p:extLst>
          </p:nvPr>
        </p:nvGraphicFramePr>
        <p:xfrm>
          <a:off x="438152" y="5054029"/>
          <a:ext cx="6721500" cy="62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2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5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0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131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43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10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71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71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4657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9139">
                <a:tc>
                  <a:txBody>
                    <a:bodyPr/>
                    <a:lstStyle/>
                    <a:p>
                      <a:pPr algn="ctr"/>
                      <a:r>
                        <a:rPr lang="it-IT" sz="900" spc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Height</a:t>
                      </a:r>
                      <a:r>
                        <a:rPr lang="it-IT" sz="900" spc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(m)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spc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Area m2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Size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(m)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Full room </a:t>
                      </a: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capacity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Classroom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style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Horseshoe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style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Boardroom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style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Table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service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Cocktail service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033"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4.</a:t>
                      </a:r>
                      <a:r>
                        <a:rPr lang="it-IT" sz="900" b="0" i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33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900" b="0" i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318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kern="0" spc="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21.35 </a:t>
                      </a:r>
                      <a:r>
                        <a:rPr lang="is-IS" sz="900" b="0" i="0" kern="0" spc="0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(max) x 15</a:t>
                      </a:r>
                      <a:endParaRPr lang="it-IT" sz="900" b="0" i="0" kern="0" spc="0" baseline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260</a:t>
                      </a:r>
                      <a:endParaRPr lang="it-IT" sz="900" b="0" i="0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140</a:t>
                      </a:r>
                      <a:endParaRPr lang="it-IT" sz="900" b="0" i="0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965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53</a:t>
                      </a:r>
                      <a:endParaRPr lang="it-IT" sz="900" b="0" i="0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70</a:t>
                      </a:r>
                      <a:endParaRPr lang="it-IT" sz="900" b="0" i="0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184</a:t>
                      </a:r>
                      <a:endParaRPr lang="it-IT" sz="900" b="0" i="0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265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CasellaDiTesto 33"/>
          <p:cNvSpPr txBox="1"/>
          <p:nvPr/>
        </p:nvSpPr>
        <p:spPr>
          <a:xfrm>
            <a:off x="356174" y="5788819"/>
            <a:ext cx="3333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charset="0"/>
                <a:ea typeface="Calibri" charset="0"/>
                <a:cs typeface="Calibri" charset="0"/>
              </a:rPr>
              <a:t>TECHNICAL INFORMATION</a:t>
            </a:r>
          </a:p>
        </p:txBody>
      </p:sp>
      <p:graphicFrame>
        <p:nvGraphicFramePr>
          <p:cNvPr id="35" name="Tabel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53667"/>
              </p:ext>
            </p:extLst>
          </p:nvPr>
        </p:nvGraphicFramePr>
        <p:xfrm>
          <a:off x="438150" y="6072753"/>
          <a:ext cx="6721504" cy="1564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1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18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38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1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077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33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32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856">
                <a:tc>
                  <a:txBody>
                    <a:bodyPr/>
                    <a:lstStyle/>
                    <a:p>
                      <a:pPr algn="ctr"/>
                      <a:r>
                        <a:rPr lang="it-IT" sz="900" spc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Floor</a:t>
                      </a:r>
                      <a:r>
                        <a:rPr lang="it-IT" sz="900" spc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900" spc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weight</a:t>
                      </a:r>
                      <a:r>
                        <a:rPr lang="it-IT" sz="900" spc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900" spc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capacity</a:t>
                      </a:r>
                      <a:endParaRPr lang="it-IT" sz="900" spc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Hanging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fixtures</a:t>
                      </a:r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permitted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Flooring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Walls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Ceiling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Natural light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Blackout </a:t>
                      </a:r>
                      <a:r>
                        <a:rPr lang="it-IT" sz="9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facilities</a:t>
                      </a:r>
                      <a:endParaRPr lang="it-IT" sz="9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6485">
                <a:tc>
                  <a:txBody>
                    <a:bodyPr/>
                    <a:lstStyle/>
                    <a:p>
                      <a:pPr algn="ctr"/>
                      <a:r>
                        <a:rPr lang="is-IS" sz="900" b="0" i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2,000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DARK CHERRY WOOD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kern="1200" dirty="0">
                          <a:solidFill>
                            <a:schemeClr val="dk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LIGHT BEECH WOOD</a:t>
                      </a:r>
                      <a:endParaRPr lang="it-IT" sz="900" b="0" i="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kern="0" spc="-3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STRETCHED METAL MESH SOUND-ABSORBING AND SOUND REFLECTING + PERIMETRAL SOUND-ABSORBING PLASTERBOARD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i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9" y="1542081"/>
            <a:ext cx="4541426" cy="2902951"/>
          </a:xfrm>
          <a:prstGeom prst="rect">
            <a:avLst/>
          </a:prstGeom>
        </p:spPr>
      </p:pic>
      <p:cxnSp>
        <p:nvCxnSpPr>
          <p:cNvPr id="19" name="Connettore 1 18"/>
          <p:cNvCxnSpPr/>
          <p:nvPr/>
        </p:nvCxnSpPr>
        <p:spPr>
          <a:xfrm>
            <a:off x="2759284" y="832712"/>
            <a:ext cx="1" cy="310570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H="1" flipV="1">
            <a:off x="2867285" y="4050942"/>
            <a:ext cx="1255453" cy="216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e 24"/>
          <p:cNvSpPr>
            <a:spLocks noChangeAspect="1"/>
          </p:cNvSpPr>
          <p:nvPr/>
        </p:nvSpPr>
        <p:spPr>
          <a:xfrm>
            <a:off x="2651285" y="3947391"/>
            <a:ext cx="215999" cy="21600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79" y="1176252"/>
            <a:ext cx="3153078" cy="1772714"/>
          </a:xfrm>
          <a:prstGeom prst="rect">
            <a:avLst/>
          </a:prstGeom>
          <a:ln w="3175" cmpd="sng">
            <a:solidFill>
              <a:schemeClr val="tx1"/>
            </a:solidFill>
          </a:ln>
          <a:effectLst/>
        </p:spPr>
      </p:pic>
      <p:cxnSp>
        <p:nvCxnSpPr>
          <p:cNvPr id="29" name="Connettore 1 28"/>
          <p:cNvCxnSpPr/>
          <p:nvPr/>
        </p:nvCxnSpPr>
        <p:spPr>
          <a:xfrm>
            <a:off x="4117452" y="2922493"/>
            <a:ext cx="8879" cy="1130923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18646" y="9846578"/>
            <a:ext cx="6753225" cy="412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96876" y="9870905"/>
            <a:ext cx="6747528" cy="388424"/>
          </a:xfrm>
          <a:prstGeom prst="rect">
            <a:avLst/>
          </a:prstGeom>
        </p:spPr>
        <p:txBody>
          <a:bodyPr vert="horz" lIns="99304" tIns="49652" rIns="99304" bIns="49652" rtlCol="0" anchor="ctr">
            <a:normAutofit lnSpcReduction="10000"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00"/>
              </a:spcBef>
            </a:pP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Palacongressi di Rimini - Via della Fiera 23 - 47923 Rimini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Italy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Tel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+39 0541 711500 - Fax +39 0541 711505</a:t>
            </a:r>
          </a:p>
          <a:p>
            <a:pPr>
              <a:spcBef>
                <a:spcPts val="400"/>
              </a:spcBef>
            </a:pP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info@riminipalacongressi.it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www.riminipalacongressi.it</a:t>
            </a:r>
            <a:endParaRPr lang="it-IT" sz="800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24" name="CasellaDiTesto 23">
            <a:hlinkClick r:id="rId5"/>
            <a:extLst>
              <a:ext uri="{FF2B5EF4-FFF2-40B4-BE49-F238E27FC236}">
                <a16:creationId xmlns="" xmlns:a16="http://schemas.microsoft.com/office/drawing/2014/main" id="{D666EFAD-24AE-1B47-BD92-0EB330A78BEB}"/>
              </a:ext>
            </a:extLst>
          </p:cNvPr>
          <p:cNvSpPr txBox="1"/>
          <p:nvPr/>
        </p:nvSpPr>
        <p:spPr>
          <a:xfrm>
            <a:off x="437682" y="7997899"/>
            <a:ext cx="6715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VIRTUAL TOUR LINK  - take a 360°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virtual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tour of the Arco Room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https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://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en.riminipalacongressi.it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spaces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sz="900" dirty="0" err="1">
                <a:latin typeface="Calibri" charset="0"/>
                <a:ea typeface="Calibri" charset="0"/>
                <a:cs typeface="Calibri" charset="0"/>
              </a:rPr>
              <a:t>virtual</a:t>
            </a:r>
            <a:r>
              <a:rPr lang="it-IT" sz="900" dirty="0">
                <a:latin typeface="Calibri" charset="0"/>
                <a:ea typeface="Calibri" charset="0"/>
                <a:cs typeface="Calibri" charset="0"/>
              </a:rPr>
              <a:t>-tour</a:t>
            </a:r>
          </a:p>
        </p:txBody>
      </p:sp>
    </p:spTree>
    <p:extLst>
      <p:ext uri="{BB962C8B-B14F-4D97-AF65-F5344CB8AC3E}">
        <p14:creationId xmlns:p14="http://schemas.microsoft.com/office/powerpoint/2010/main" val="146460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6876" y="210391"/>
            <a:ext cx="2829729" cy="628239"/>
          </a:xfrm>
        </p:spPr>
        <p:txBody>
          <a:bodyPr>
            <a:normAutofit/>
          </a:bodyPr>
          <a:lstStyle/>
          <a:p>
            <a:pPr algn="l"/>
            <a:r>
              <a:rPr lang="it-IT" sz="2500" dirty="0">
                <a:latin typeface="Calibri" charset="0"/>
                <a:ea typeface="Calibri" charset="0"/>
                <a:cs typeface="Calibri" charset="0"/>
              </a:rPr>
              <a:t>ARCO ROOM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51276" y="6678646"/>
            <a:ext cx="2563373" cy="289726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792815" y="6678646"/>
            <a:ext cx="2506384" cy="289726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57626" y="9380571"/>
            <a:ext cx="2563373" cy="289726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792815" y="9380435"/>
            <a:ext cx="2512734" cy="289726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4039" y="9829800"/>
            <a:ext cx="6696061" cy="412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4038" y="9854127"/>
            <a:ext cx="6690365" cy="388424"/>
          </a:xfrm>
          <a:prstGeom prst="rect">
            <a:avLst/>
          </a:prstGeom>
        </p:spPr>
        <p:txBody>
          <a:bodyPr vert="horz" lIns="99304" tIns="49652" rIns="99304" bIns="49652" rtlCol="0" anchor="ctr">
            <a:normAutofit lnSpcReduction="10000"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00"/>
              </a:spcBef>
            </a:pP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Palacongressi di Rimini - Via della Fiera 23 - 47923 Rimini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Italy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Tel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+39 0541 711500 - Fax +39 0541 711505</a:t>
            </a:r>
          </a:p>
          <a:p>
            <a:pPr>
              <a:spcBef>
                <a:spcPts val="400"/>
              </a:spcBef>
            </a:pP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info@riminipalacongressi.it</a:t>
            </a:r>
            <a:r>
              <a:rPr lang="it-IT" sz="800" dirty="0">
                <a:latin typeface="Roboto Medium" charset="0"/>
                <a:ea typeface="Roboto Medium" charset="0"/>
                <a:cs typeface="Roboto Medium" charset="0"/>
              </a:rPr>
              <a:t> - </a:t>
            </a:r>
            <a:r>
              <a:rPr lang="it-IT" sz="800" dirty="0" err="1">
                <a:latin typeface="Roboto Medium" charset="0"/>
                <a:ea typeface="Roboto Medium" charset="0"/>
                <a:cs typeface="Roboto Medium" charset="0"/>
              </a:rPr>
              <a:t>www.riminipalacongressi.it</a:t>
            </a:r>
            <a:endParaRPr lang="it-IT" sz="800" dirty="0">
              <a:latin typeface="Roboto Medium" charset="0"/>
              <a:ea typeface="Roboto Medium" charset="0"/>
              <a:cs typeface="Roboto Medium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413182" y="832712"/>
            <a:ext cx="6746470" cy="0"/>
          </a:xfrm>
          <a:prstGeom prst="line">
            <a:avLst/>
          </a:prstGeom>
          <a:ln w="6350" cmpd="sng"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365676" y="790447"/>
            <a:ext cx="2280485" cy="373779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200" dirty="0">
                <a:latin typeface="Calibri" charset="0"/>
                <a:ea typeface="Calibri" charset="0"/>
                <a:cs typeface="Calibri" charset="0"/>
              </a:rPr>
              <a:t>PHOTOGALLERY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26185" r="-263" b="8918"/>
          <a:stretch/>
        </p:blipFill>
        <p:spPr>
          <a:xfrm>
            <a:off x="435638" y="1165139"/>
            <a:ext cx="6729518" cy="291148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522" r="8790" b="-522"/>
          <a:stretch/>
        </p:blipFill>
        <p:spPr>
          <a:xfrm>
            <a:off x="430212" y="4375487"/>
            <a:ext cx="3270349" cy="238266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3877827" y="4378566"/>
            <a:ext cx="3267454" cy="236714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1"/>
          <a:stretch/>
        </p:blipFill>
        <p:spPr>
          <a:xfrm>
            <a:off x="438248" y="7083425"/>
            <a:ext cx="3262313" cy="235735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" b="339"/>
          <a:stretch/>
        </p:blipFill>
        <p:spPr>
          <a:xfrm>
            <a:off x="3885791" y="7083426"/>
            <a:ext cx="3273861" cy="2357354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5412535" y="408191"/>
            <a:ext cx="1843628" cy="424521"/>
          </a:xfrm>
          <a:prstGeom prst="rect">
            <a:avLst/>
          </a:prstGeom>
        </p:spPr>
        <p:txBody>
          <a:bodyPr vert="horz" lIns="99304" tIns="49652" rIns="99304" bIns="49652" rtlCol="0" anchor="ctr">
            <a:normAutofit/>
          </a:bodyPr>
          <a:lstStyle>
            <a:lvl1pPr algn="ctr" defTabSz="496519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200" dirty="0">
                <a:latin typeface="Calibri" charset="0"/>
                <a:ea typeface="Calibri" charset="0"/>
                <a:cs typeface="Calibri" charset="0"/>
              </a:rPr>
              <a:t>GROUND FLOOR</a:t>
            </a:r>
          </a:p>
        </p:txBody>
      </p:sp>
    </p:spTree>
    <p:extLst>
      <p:ext uri="{BB962C8B-B14F-4D97-AF65-F5344CB8AC3E}">
        <p14:creationId xmlns:p14="http://schemas.microsoft.com/office/powerpoint/2010/main" val="1698087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523</Words>
  <Application>Microsoft Office PowerPoint</Application>
  <PresentationFormat>Personalizzato</PresentationFormat>
  <Paragraphs>101</Paragraphs>
  <Slides>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ARCO ROOM TECHNICAL SHEET</vt:lpstr>
      <vt:lpstr>ARCO ROOM</vt:lpstr>
      <vt:lpstr>ARCO ROOM</vt:lpstr>
      <vt:lpstr>ARCO ROOM</vt:lpstr>
    </vt:vector>
  </TitlesOfParts>
  <Company>*edita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Leonardo D'Agostino</dc:creator>
  <cp:lastModifiedBy>alessandra fiorano</cp:lastModifiedBy>
  <cp:revision>215</cp:revision>
  <cp:lastPrinted>2018-02-13T10:53:01Z</cp:lastPrinted>
  <dcterms:created xsi:type="dcterms:W3CDTF">2017-02-02T14:20:59Z</dcterms:created>
  <dcterms:modified xsi:type="dcterms:W3CDTF">2021-04-21T07:43:41Z</dcterms:modified>
</cp:coreProperties>
</file>